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86" r:id="rId3"/>
    <p:sldId id="287" r:id="rId4"/>
    <p:sldId id="288" r:id="rId5"/>
    <p:sldId id="289" r:id="rId6"/>
    <p:sldId id="293" r:id="rId7"/>
    <p:sldId id="277" r:id="rId8"/>
    <p:sldId id="292" r:id="rId9"/>
    <p:sldId id="291" r:id="rId10"/>
    <p:sldId id="282" r:id="rId11"/>
    <p:sldId id="294" r:id="rId12"/>
    <p:sldId id="296" r:id="rId13"/>
    <p:sldId id="295" r:id="rId14"/>
    <p:sldId id="298" r:id="rId15"/>
    <p:sldId id="290" r:id="rId16"/>
    <p:sldId id="297" r:id="rId17"/>
    <p:sldId id="285" r:id="rId18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marker>
            <c:symbol val="none"/>
          </c:marker>
          <c:cat>
            <c:numRef>
              <c:f>'SMN real'!$A$4:$A$22</c:f>
              <c:numCache>
                <c:formatCode>General</c:formatCode>
                <c:ptCount val="19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</c:numCache>
            </c:numRef>
          </c:cat>
          <c:val>
            <c:numRef>
              <c:f>'SMN real'!$C$4:$C$22</c:f>
              <c:numCache>
                <c:formatCode>0.0</c:formatCode>
                <c:ptCount val="19"/>
                <c:pt idx="0">
                  <c:v>131.99218950721956</c:v>
                </c:pt>
                <c:pt idx="1">
                  <c:v>128.38497507836186</c:v>
                </c:pt>
                <c:pt idx="2">
                  <c:v>125.39951698268332</c:v>
                </c:pt>
                <c:pt idx="3">
                  <c:v>130.45064487950259</c:v>
                </c:pt>
                <c:pt idx="4">
                  <c:v>131.08267817686655</c:v>
                </c:pt>
                <c:pt idx="5">
                  <c:v>128.79605364575306</c:v>
                </c:pt>
                <c:pt idx="6">
                  <c:v>127.11577000154155</c:v>
                </c:pt>
                <c:pt idx="7">
                  <c:v>114.18221057499616</c:v>
                </c:pt>
                <c:pt idx="8">
                  <c:v>100.08735419557063</c:v>
                </c:pt>
                <c:pt idx="9">
                  <c:v>100</c:v>
                </c:pt>
                <c:pt idx="10">
                  <c:v>170.08889574019835</c:v>
                </c:pt>
                <c:pt idx="11">
                  <c:v>197.4615898463594</c:v>
                </c:pt>
                <c:pt idx="12">
                  <c:v>205.60094548070504</c:v>
                </c:pt>
                <c:pt idx="13">
                  <c:v>227.8557114228457</c:v>
                </c:pt>
                <c:pt idx="14">
                  <c:v>250.31601664868197</c:v>
                </c:pt>
                <c:pt idx="15">
                  <c:v>253.51215251014852</c:v>
                </c:pt>
                <c:pt idx="16">
                  <c:v>293.23775756641493</c:v>
                </c:pt>
                <c:pt idx="17">
                  <c:v>325.55880992754737</c:v>
                </c:pt>
                <c:pt idx="18">
                  <c:v>329.83402702841585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3020784"/>
        <c:axId val="283020000"/>
      </c:lineChart>
      <c:catAx>
        <c:axId val="283020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83020000"/>
        <c:crosses val="autoZero"/>
        <c:auto val="1"/>
        <c:lblAlgn val="ctr"/>
        <c:lblOffset val="100"/>
        <c:noMultiLvlLbl val="0"/>
      </c:catAx>
      <c:valAx>
        <c:axId val="28302000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28302078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'IPC SMN BCP'!$E$2</c:f>
              <c:strCache>
                <c:ptCount val="1"/>
                <c:pt idx="0">
                  <c:v>SMN</c:v>
                </c:pt>
              </c:strCache>
            </c:strRef>
          </c:tx>
          <c:marker>
            <c:symbol val="none"/>
          </c:marker>
          <c:dLbls>
            <c:dLbl>
              <c:idx val="11"/>
              <c:tx>
                <c:rich>
                  <a:bodyPr/>
                  <a:lstStyle/>
                  <a:p>
                    <a:r>
                      <a:rPr lang="en-US" sz="1600" dirty="0">
                        <a:solidFill>
                          <a:srgbClr val="0000CC"/>
                        </a:solidFill>
                      </a:rPr>
                      <a:t>543.9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'IPC SMN BCP'!$A$3:$A$14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'IPC SMN BCP'!$E$3:$E$14</c:f>
              <c:numCache>
                <c:formatCode>0.0</c:formatCode>
                <c:ptCount val="12"/>
                <c:pt idx="0">
                  <c:v>100</c:v>
                </c:pt>
                <c:pt idx="1">
                  <c:v>127.6829268292683</c:v>
                </c:pt>
                <c:pt idx="2">
                  <c:v>150</c:v>
                </c:pt>
                <c:pt idx="3">
                  <c:v>166.63414634146341</c:v>
                </c:pt>
                <c:pt idx="4">
                  <c:v>216.63414634146343</c:v>
                </c:pt>
                <c:pt idx="5">
                  <c:v>234.09756097560975</c:v>
                </c:pt>
                <c:pt idx="6">
                  <c:v>292.6829268292683</c:v>
                </c:pt>
                <c:pt idx="7">
                  <c:v>351.21951219512198</c:v>
                </c:pt>
                <c:pt idx="8">
                  <c:v>386.34146341463412</c:v>
                </c:pt>
                <c:pt idx="9">
                  <c:v>437.07317073170736</c:v>
                </c:pt>
                <c:pt idx="10">
                  <c:v>487.80487804878049</c:v>
                </c:pt>
                <c:pt idx="11">
                  <c:v>543.90243902439033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'IPC SMN BCP'!$F$2</c:f>
              <c:strCache>
                <c:ptCount val="1"/>
                <c:pt idx="0">
                  <c:v>BPC</c:v>
                </c:pt>
              </c:strCache>
            </c:strRef>
          </c:tx>
          <c:marker>
            <c:symbol val="none"/>
          </c:marker>
          <c:dLbls>
            <c:dLbl>
              <c:idx val="11"/>
              <c:layout>
                <c:manualLayout>
                  <c:x val="-1.9444444444444445E-2"/>
                  <c:y val="-4.1666666666666664E-2"/>
                </c:manualLayout>
              </c:layout>
              <c:spPr/>
              <c:txPr>
                <a:bodyPr/>
                <a:lstStyle/>
                <a:p>
                  <a:pPr>
                    <a:defRPr sz="1600">
                      <a:solidFill>
                        <a:srgbClr val="0000CC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'IPC SMN BCP'!$A$3:$A$14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'IPC SMN BCP'!$F$3:$F$14</c:f>
              <c:numCache>
                <c:formatCode>0.0</c:formatCode>
                <c:ptCount val="12"/>
                <c:pt idx="0">
                  <c:v>100</c:v>
                </c:pt>
                <c:pt idx="1">
                  <c:v>108.73074101247249</c:v>
                </c:pt>
                <c:pt idx="2">
                  <c:v>120.02934702861334</c:v>
                </c:pt>
                <c:pt idx="3">
                  <c:v>130.22743947175348</c:v>
                </c:pt>
                <c:pt idx="4">
                  <c:v>146.2949376375642</c:v>
                </c:pt>
                <c:pt idx="5">
                  <c:v>151.21056493030082</c:v>
                </c:pt>
                <c:pt idx="6">
                  <c:v>163.3162142333089</c:v>
                </c:pt>
                <c:pt idx="7">
                  <c:v>177.3294203961849</c:v>
                </c:pt>
                <c:pt idx="8">
                  <c:v>190.60895084372706</c:v>
                </c:pt>
                <c:pt idx="9">
                  <c:v>206.82318415260457</c:v>
                </c:pt>
                <c:pt idx="10">
                  <c:v>223.9178283198826</c:v>
                </c:pt>
                <c:pt idx="11">
                  <c:v>245.0476889214967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'IPC SMN BCP'!$G$2</c:f>
              <c:strCache>
                <c:ptCount val="1"/>
                <c:pt idx="0">
                  <c:v>IPC</c:v>
                </c:pt>
              </c:strCache>
            </c:strRef>
          </c:tx>
          <c:marker>
            <c:symbol val="none"/>
          </c:marker>
          <c:dLbls>
            <c:dLbl>
              <c:idx val="11"/>
              <c:layout>
                <c:manualLayout>
                  <c:x val="-1.666668447095622E-2"/>
                  <c:y val="7.6100077900917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rgbClr val="0000CC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'IPC SMN BCP'!$A$3:$A$14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'IPC SMN BCP'!$G$3:$G$14</c:f>
              <c:numCache>
                <c:formatCode>0.0</c:formatCode>
                <c:ptCount val="12"/>
                <c:pt idx="0">
                  <c:v>100</c:v>
                </c:pt>
                <c:pt idx="1">
                  <c:v>105.93675417661098</c:v>
                </c:pt>
                <c:pt idx="2">
                  <c:v>113.15632458233888</c:v>
                </c:pt>
                <c:pt idx="3">
                  <c:v>121.56921241050118</c:v>
                </c:pt>
                <c:pt idx="4">
                  <c:v>132.75656324582337</c:v>
                </c:pt>
                <c:pt idx="5">
                  <c:v>140.79653937947495</c:v>
                </c:pt>
                <c:pt idx="6">
                  <c:v>151.02923627684964</c:v>
                </c:pt>
                <c:pt idx="7">
                  <c:v>163.18615751789974</c:v>
                </c:pt>
                <c:pt idx="8">
                  <c:v>177.41646778042957</c:v>
                </c:pt>
                <c:pt idx="9">
                  <c:v>193.55608591885439</c:v>
                </c:pt>
                <c:pt idx="10">
                  <c:v>209.0841288782816</c:v>
                </c:pt>
                <c:pt idx="11">
                  <c:v>229.32577565632459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83020392"/>
        <c:axId val="235780368"/>
      </c:lineChart>
      <c:catAx>
        <c:axId val="283020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5780368"/>
        <c:crosses val="autoZero"/>
        <c:auto val="1"/>
        <c:lblAlgn val="ctr"/>
        <c:lblOffset val="100"/>
        <c:noMultiLvlLbl val="0"/>
      </c:catAx>
      <c:valAx>
        <c:axId val="23578036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283020392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'PIB p capita'!$A$23</c:f>
              <c:strCache>
                <c:ptCount val="1"/>
                <c:pt idx="0">
                  <c:v>PIB per cápita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8.3333333333333072E-3"/>
                  <c:y val="0.10185185185185185"/>
                </c:manualLayout>
              </c:layout>
              <c:tx>
                <c:rich>
                  <a:bodyPr/>
                  <a:lstStyle/>
                  <a:p>
                    <a:r>
                      <a:rPr lang="en-US" sz="1200">
                        <a:solidFill>
                          <a:srgbClr val="0000CC"/>
                        </a:solidFill>
                      </a:rPr>
                      <a:t> 12 081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1.1111111111111112E-2"/>
                  <c:y val="-5.0925925925925923E-2"/>
                </c:manualLayout>
              </c:layout>
              <c:tx>
                <c:rich>
                  <a:bodyPr/>
                  <a:lstStyle/>
                  <a:p>
                    <a:r>
                      <a:rPr lang="en-US" sz="1200">
                        <a:solidFill>
                          <a:srgbClr val="0000CC"/>
                        </a:solidFill>
                      </a:rPr>
                      <a:t>19928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rgbClr val="0000CC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'PIB p capita'!$A$11:$A$21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'PIB p capita'!$B$11:$B$21</c:f>
              <c:numCache>
                <c:formatCode>#\ ###\ ##0.00</c:formatCode>
                <c:ptCount val="11"/>
                <c:pt idx="0">
                  <c:v>12081.4501953125</c:v>
                </c:pt>
                <c:pt idx="1">
                  <c:v>12977.5400390625</c:v>
                </c:pt>
                <c:pt idx="2">
                  <c:v>13488.900390625</c:v>
                </c:pt>
                <c:pt idx="3">
                  <c:v>14336.1201171875</c:v>
                </c:pt>
                <c:pt idx="4">
                  <c:v>15316.66015625</c:v>
                </c:pt>
                <c:pt idx="5">
                  <c:v>15911.830078125</c:v>
                </c:pt>
                <c:pt idx="6">
                  <c:v>17094.73046875</c:v>
                </c:pt>
                <c:pt idx="7">
                  <c:v>17916.060546875</c:v>
                </c:pt>
                <c:pt idx="8">
                  <c:v>18447.279296875</c:v>
                </c:pt>
                <c:pt idx="9">
                  <c:v>19320.94921875</c:v>
                </c:pt>
                <c:pt idx="10" formatCode="General">
                  <c:v>19928.83984375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7581560"/>
        <c:axId val="237581952"/>
      </c:lineChart>
      <c:catAx>
        <c:axId val="237581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7581952"/>
        <c:crosses val="autoZero"/>
        <c:auto val="1"/>
        <c:lblAlgn val="ctr"/>
        <c:lblOffset val="100"/>
        <c:noMultiLvlLbl val="0"/>
      </c:catAx>
      <c:valAx>
        <c:axId val="237581952"/>
        <c:scaling>
          <c:orientation val="minMax"/>
        </c:scaling>
        <c:delete val="0"/>
        <c:axPos val="l"/>
        <c:majorGridlines/>
        <c:numFmt formatCode="#\ ###\ ##0.00" sourceLinked="1"/>
        <c:majorTickMark val="out"/>
        <c:minorTickMark val="none"/>
        <c:tickLblPos val="nextTo"/>
        <c:crossAx val="23758156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'Crecimiento e inversion'!$A$23</c:f>
              <c:strCache>
                <c:ptCount val="1"/>
                <c:pt idx="0">
                  <c:v>Variación PIB</c:v>
                </c:pt>
              </c:strCache>
            </c:strRef>
          </c:tx>
          <c:invertIfNegative val="0"/>
          <c:cat>
            <c:numRef>
              <c:f>'Crecimiento e inversion'!$A$11:$A$21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'Crecimiento e inversion'!$D$11:$D$21</c:f>
              <c:numCache>
                <c:formatCode>0.00%</c:formatCode>
                <c:ptCount val="11"/>
                <c:pt idx="0">
                  <c:v>5.0041603569971338E-2</c:v>
                </c:pt>
                <c:pt idx="1">
                  <c:v>7.4601321116378738E-2</c:v>
                </c:pt>
                <c:pt idx="2">
                  <c:v>4.098577362435174E-2</c:v>
                </c:pt>
                <c:pt idx="3">
                  <c:v>6.5415108477149042E-2</c:v>
                </c:pt>
                <c:pt idx="4">
                  <c:v>7.1761446620375979E-2</c:v>
                </c:pt>
                <c:pt idx="5">
                  <c:v>4.2434941779263546E-2</c:v>
                </c:pt>
                <c:pt idx="6">
                  <c:v>7.8034096684424625E-2</c:v>
                </c:pt>
                <c:pt idx="7">
                  <c:v>5.162133025797111E-2</c:v>
                </c:pt>
                <c:pt idx="8">
                  <c:v>3.3231149447507935E-2</c:v>
                </c:pt>
                <c:pt idx="9">
                  <c:v>5.1003612475110982E-2</c:v>
                </c:pt>
                <c:pt idx="10">
                  <c:v>3.4984147875658067E-2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7582736"/>
        <c:axId val="237583128"/>
      </c:barChart>
      <c:catAx>
        <c:axId val="237582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7583128"/>
        <c:crosses val="autoZero"/>
        <c:auto val="1"/>
        <c:lblAlgn val="ctr"/>
        <c:lblOffset val="100"/>
        <c:noMultiLvlLbl val="0"/>
      </c:catAx>
      <c:valAx>
        <c:axId val="23758312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23758273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'Tasa ocupacion y desempleo'!$A$6</c:f>
              <c:strCache>
                <c:ptCount val="1"/>
                <c:pt idx="0">
                  <c:v>Tasa desempleo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3.0555555555555555E-2"/>
                  <c:y val="0.111111111111111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4.7222222222222221E-2"/>
                  <c:y val="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rgbClr val="0000CC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'Tasa ocupacion y desempleo'!$D$3:$M$3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'Tasa ocupacion y desempleo'!$D$6:$M$6</c:f>
              <c:numCache>
                <c:formatCode>General</c:formatCode>
                <c:ptCount val="10"/>
                <c:pt idx="0">
                  <c:v>13.1</c:v>
                </c:pt>
                <c:pt idx="1">
                  <c:v>12.2</c:v>
                </c:pt>
                <c:pt idx="2">
                  <c:v>11.3</c:v>
                </c:pt>
                <c:pt idx="3">
                  <c:v>9.8000000000000007</c:v>
                </c:pt>
                <c:pt idx="4">
                  <c:v>8.3000000000000007</c:v>
                </c:pt>
                <c:pt idx="5">
                  <c:v>8.1999999999999993</c:v>
                </c:pt>
                <c:pt idx="6">
                  <c:v>7.5</c:v>
                </c:pt>
                <c:pt idx="7">
                  <c:v>6.6</c:v>
                </c:pt>
                <c:pt idx="8">
                  <c:v>6.7</c:v>
                </c:pt>
                <c:pt idx="9">
                  <c:v>6.7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7583912"/>
        <c:axId val="237584304"/>
      </c:lineChart>
      <c:catAx>
        <c:axId val="2375839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7584304"/>
        <c:crosses val="autoZero"/>
        <c:auto val="1"/>
        <c:lblAlgn val="ctr"/>
        <c:lblOffset val="100"/>
        <c:noMultiLvlLbl val="0"/>
      </c:catAx>
      <c:valAx>
        <c:axId val="237584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758391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'Tasa ocupacion y desempleo'!$A$7</c:f>
              <c:strCache>
                <c:ptCount val="1"/>
                <c:pt idx="0">
                  <c:v>Tasa ocupación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1.1111111111111112E-2"/>
                  <c:y val="6.9444444444444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5.8310697763255658E-3"/>
                  <c:y val="-4.1992688643060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rgbClr val="0000CC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'Tasa ocupacion y desempleo'!$D$3:$M$3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'Tasa ocupacion y desempleo'!$D$7:$M$7</c:f>
              <c:numCache>
                <c:formatCode>General</c:formatCode>
                <c:ptCount val="10"/>
                <c:pt idx="0">
                  <c:v>50.9</c:v>
                </c:pt>
                <c:pt idx="1">
                  <c:v>51.4</c:v>
                </c:pt>
                <c:pt idx="2">
                  <c:v>53.9</c:v>
                </c:pt>
                <c:pt idx="3">
                  <c:v>56.7</c:v>
                </c:pt>
                <c:pt idx="4">
                  <c:v>57.6</c:v>
                </c:pt>
                <c:pt idx="5">
                  <c:v>58.4</c:v>
                </c:pt>
                <c:pt idx="6">
                  <c:v>58.8</c:v>
                </c:pt>
                <c:pt idx="7">
                  <c:v>60.7</c:v>
                </c:pt>
                <c:pt idx="8">
                  <c:v>59.6</c:v>
                </c:pt>
                <c:pt idx="9">
                  <c:v>59.5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7585088"/>
        <c:axId val="237485296"/>
      </c:lineChart>
      <c:catAx>
        <c:axId val="237585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7485296"/>
        <c:crosses val="autoZero"/>
        <c:auto val="1"/>
        <c:lblAlgn val="ctr"/>
        <c:lblOffset val="100"/>
        <c:noMultiLvlLbl val="0"/>
      </c:catAx>
      <c:valAx>
        <c:axId val="237485296"/>
        <c:scaling>
          <c:orientation val="minMax"/>
          <c:max val="65"/>
          <c:min val="4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7585088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'Tasa ocupacion y desempleo'!$B$37</c:f>
              <c:strCache>
                <c:ptCount val="1"/>
                <c:pt idx="0">
                  <c:v>Cotizantes privados</c:v>
                </c:pt>
              </c:strCache>
            </c:strRef>
          </c:tx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'Tasa ocupacion y desempleo'!$A$38:$A$48</c:f>
              <c:numCache>
                <c:formatCode>General</c:formatCod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'Tasa ocupacion y desempleo'!$B$38:$B$48</c:f>
              <c:numCache>
                <c:formatCode>General</c:formatCode>
                <c:ptCount val="11"/>
                <c:pt idx="0">
                  <c:v>604157</c:v>
                </c:pt>
                <c:pt idx="1">
                  <c:v>668541</c:v>
                </c:pt>
                <c:pt idx="2">
                  <c:v>725079</c:v>
                </c:pt>
                <c:pt idx="3">
                  <c:v>786797</c:v>
                </c:pt>
                <c:pt idx="4">
                  <c:v>840910</c:v>
                </c:pt>
                <c:pt idx="5">
                  <c:v>875419</c:v>
                </c:pt>
                <c:pt idx="6">
                  <c:v>925050</c:v>
                </c:pt>
                <c:pt idx="7">
                  <c:v>982847</c:v>
                </c:pt>
                <c:pt idx="8">
                  <c:v>1014797</c:v>
                </c:pt>
                <c:pt idx="9">
                  <c:v>1039210</c:v>
                </c:pt>
                <c:pt idx="10">
                  <c:v>1051454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7486080"/>
        <c:axId val="237486472"/>
      </c:barChart>
      <c:catAx>
        <c:axId val="237486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7486472"/>
        <c:crosses val="autoZero"/>
        <c:auto val="1"/>
        <c:lblAlgn val="ctr"/>
        <c:lblOffset val="100"/>
        <c:noMultiLvlLbl val="0"/>
      </c:catAx>
      <c:valAx>
        <c:axId val="2374864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74860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'SMN y IMS real'!$A$10</c:f>
              <c:strCache>
                <c:ptCount val="1"/>
                <c:pt idx="0">
                  <c:v>IMS Real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9"/>
              <c:layout>
                <c:manualLayout>
                  <c:x val="-3.5630160060778882E-3"/>
                  <c:y val="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rgbClr val="0000CC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'SMN y IMS real'!$D$9:$M$9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'SMN y IMS real'!$D$10:$M$10</c:f>
              <c:numCache>
                <c:formatCode>0.0</c:formatCode>
                <c:ptCount val="10"/>
                <c:pt idx="0">
                  <c:v>100</c:v>
                </c:pt>
                <c:pt idx="1">
                  <c:v>104.53494218200099</c:v>
                </c:pt>
                <c:pt idx="2">
                  <c:v>108.4263448969331</c:v>
                </c:pt>
                <c:pt idx="3">
                  <c:v>112.87078934137757</c:v>
                </c:pt>
                <c:pt idx="4">
                  <c:v>117.77462649870944</c:v>
                </c:pt>
                <c:pt idx="5">
                  <c:v>124.39695159509834</c:v>
                </c:pt>
                <c:pt idx="6">
                  <c:v>128.66720950208014</c:v>
                </c:pt>
                <c:pt idx="7">
                  <c:v>133.79380255083638</c:v>
                </c:pt>
                <c:pt idx="8">
                  <c:v>140.71299049637375</c:v>
                </c:pt>
                <c:pt idx="9">
                  <c:v>143.35050273303898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'SMN y IMS real'!$A$11</c:f>
              <c:strCache>
                <c:ptCount val="1"/>
                <c:pt idx="0">
                  <c:v>SMN Real</c:v>
                </c:pt>
              </c:strCache>
            </c:strRef>
          </c:tx>
          <c:marker>
            <c:symbol val="none"/>
          </c:marker>
          <c:dLbls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rgbClr val="0000CC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'SMN y IMS real'!$D$9:$M$9</c:f>
              <c:numCache>
                <c:formatCode>General</c:formatCode>
                <c:ptCount val="10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</c:numCache>
            </c:numRef>
          </c:cat>
          <c:val>
            <c:numRef>
              <c:f>'SMN y IMS real'!$D$11:$M$11</c:f>
              <c:numCache>
                <c:formatCode>0.0</c:formatCode>
                <c:ptCount val="10"/>
                <c:pt idx="0">
                  <c:v>100</c:v>
                </c:pt>
                <c:pt idx="1">
                  <c:v>181.93127358009585</c:v>
                </c:pt>
                <c:pt idx="2">
                  <c:v>205.22076068114612</c:v>
                </c:pt>
                <c:pt idx="3">
                  <c:v>204.51718160497606</c:v>
                </c:pt>
                <c:pt idx="4">
                  <c:v>239.59416743142648</c:v>
                </c:pt>
                <c:pt idx="5">
                  <c:v>242.10767818904864</c:v>
                </c:pt>
                <c:pt idx="6">
                  <c:v>244.67217293769755</c:v>
                </c:pt>
                <c:pt idx="7">
                  <c:v>281.68145202406441</c:v>
                </c:pt>
                <c:pt idx="8">
                  <c:v>314.49984704802694</c:v>
                </c:pt>
                <c:pt idx="9">
                  <c:v>318.77740389517692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7487256"/>
        <c:axId val="237487648"/>
      </c:lineChart>
      <c:catAx>
        <c:axId val="237487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7487648"/>
        <c:crosses val="autoZero"/>
        <c:auto val="1"/>
        <c:lblAlgn val="ctr"/>
        <c:lblOffset val="100"/>
        <c:noMultiLvlLbl val="0"/>
      </c:catAx>
      <c:valAx>
        <c:axId val="23748764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23748725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C2CFAD-FFF6-401F-A89C-7931CEDFA1F5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A6E60-A0EB-487E-84A4-7C0142162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940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C2CFAD-FFF6-401F-A89C-7931CEDFA1F5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A6E60-A0EB-487E-84A4-7C0142162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46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C2CFAD-FFF6-401F-A89C-7931CEDFA1F5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A6E60-A0EB-487E-84A4-7C0142162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015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C2CFAD-FFF6-401F-A89C-7931CEDFA1F5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A6E60-A0EB-487E-84A4-7C0142162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586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C2CFAD-FFF6-401F-A89C-7931CEDFA1F5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A6E60-A0EB-487E-84A4-7C0142162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967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C2CFAD-FFF6-401F-A89C-7931CEDFA1F5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A6E60-A0EB-487E-84A4-7C0142162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702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C2CFAD-FFF6-401F-A89C-7931CEDFA1F5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A6E60-A0EB-487E-84A4-7C0142162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300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C2CFAD-FFF6-401F-A89C-7931CEDFA1F5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A6E60-A0EB-487E-84A4-7C0142162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79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C2CFAD-FFF6-401F-A89C-7931CEDFA1F5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A6E60-A0EB-487E-84A4-7C0142162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77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C2CFAD-FFF6-401F-A89C-7931CEDFA1F5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A6E60-A0EB-487E-84A4-7C0142162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99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C2CFAD-FFF6-401F-A89C-7931CEDFA1F5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A6E60-A0EB-487E-84A4-7C01421627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876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DDC2CFAD-FFF6-401F-A89C-7931CEDFA1F5}" type="datetimeFigureOut">
              <a:rPr lang="en-GB" smtClean="0"/>
              <a:t>07/03/2016</a:t>
            </a:fld>
            <a:endParaRPr lang="en-GB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45FA6E60-A0EB-487E-84A4-7C014216274C}" type="slidenum">
              <a:rPr lang="en-GB" smtClean="0"/>
              <a:t>‹#›</a:t>
            </a:fld>
            <a:endParaRPr lang="en-GB"/>
          </a:p>
        </p:txBody>
      </p:sp>
      <p:pic>
        <p:nvPicPr>
          <p:cNvPr id="6151" name="Picture 7" descr="FONDO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Excel_97-2003_Worksheet1.xls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s-ES" dirty="0" smtClean="0">
                <a:solidFill>
                  <a:srgbClr val="0000CC"/>
                </a:solidFill>
              </a:rPr>
              <a:t>El SMN y Base de Prestaciones y Contribuciones (BPC) como indexadores en Uruguay</a:t>
            </a:r>
            <a:endParaRPr lang="en-GB" dirty="0">
              <a:solidFill>
                <a:srgbClr val="0000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688" y="4822304"/>
            <a:ext cx="6400800" cy="1126976"/>
          </a:xfrm>
        </p:spPr>
        <p:txBody>
          <a:bodyPr/>
          <a:lstStyle/>
          <a:p>
            <a:pPr algn="r"/>
            <a:r>
              <a:rPr lang="es-CL" dirty="0" smtClean="0">
                <a:solidFill>
                  <a:srgbClr val="0000CC"/>
                </a:solidFill>
              </a:rPr>
              <a:t>Andrés </a:t>
            </a:r>
            <a:r>
              <a:rPr lang="es-CL" dirty="0" err="1" smtClean="0">
                <a:solidFill>
                  <a:srgbClr val="0000CC"/>
                </a:solidFill>
              </a:rPr>
              <a:t>Marinakis</a:t>
            </a:r>
            <a:endParaRPr lang="es-CL" dirty="0" smtClean="0">
              <a:solidFill>
                <a:srgbClr val="0000CC"/>
              </a:solidFill>
            </a:endParaRPr>
          </a:p>
          <a:p>
            <a:pPr algn="r"/>
            <a:r>
              <a:rPr lang="es-CL" dirty="0" smtClean="0">
                <a:solidFill>
                  <a:srgbClr val="0000CC"/>
                </a:solidFill>
              </a:rPr>
              <a:t>OIT</a:t>
            </a:r>
            <a:endParaRPr lang="en-GB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93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990656" cy="1143000"/>
          </a:xfrm>
        </p:spPr>
        <p:txBody>
          <a:bodyPr/>
          <a:lstStyle/>
          <a:p>
            <a:pPr algn="l"/>
            <a:r>
              <a:rPr lang="es-CL" sz="4000" dirty="0" smtClean="0">
                <a:solidFill>
                  <a:srgbClr val="0000CC"/>
                </a:solidFill>
              </a:rPr>
              <a:t>Variaciones de la BPC, en porcentaje</a:t>
            </a:r>
            <a:endParaRPr lang="en-GB" sz="4000" dirty="0">
              <a:solidFill>
                <a:srgbClr val="0000CC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575041"/>
              </p:ext>
            </p:extLst>
          </p:nvPr>
        </p:nvGraphicFramePr>
        <p:xfrm>
          <a:off x="685800" y="1772816"/>
          <a:ext cx="7772400" cy="453615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48700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BPC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IPC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IMS</a:t>
                      </a:r>
                      <a:endParaRPr lang="en-GB" dirty="0"/>
                    </a:p>
                  </a:txBody>
                  <a:tcPr/>
                </a:tc>
              </a:tr>
              <a:tr h="487009">
                <a:tc>
                  <a:txBody>
                    <a:bodyPr/>
                    <a:lstStyle/>
                    <a:p>
                      <a:r>
                        <a:rPr lang="es-CL" dirty="0" smtClean="0"/>
                        <a:t>7/2005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2,5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3,4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5,1</a:t>
                      </a:r>
                      <a:endParaRPr lang="en-GB" dirty="0"/>
                    </a:p>
                  </a:txBody>
                  <a:tcPr/>
                </a:tc>
              </a:tr>
              <a:tr h="487009">
                <a:tc>
                  <a:txBody>
                    <a:bodyPr/>
                    <a:lstStyle/>
                    <a:p>
                      <a:r>
                        <a:rPr lang="es-CL" dirty="0" smtClean="0"/>
                        <a:t>1/2006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8,7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4,9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9,7</a:t>
                      </a:r>
                      <a:endParaRPr lang="en-GB" dirty="0"/>
                    </a:p>
                  </a:txBody>
                  <a:tcPr/>
                </a:tc>
              </a:tr>
              <a:tr h="487009">
                <a:tc>
                  <a:txBody>
                    <a:bodyPr/>
                    <a:lstStyle/>
                    <a:p>
                      <a:r>
                        <a:rPr lang="es-CL" dirty="0" smtClean="0"/>
                        <a:t>1/2007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10,4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6,4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10,4</a:t>
                      </a:r>
                      <a:endParaRPr lang="en-GB" dirty="0"/>
                    </a:p>
                  </a:txBody>
                  <a:tcPr/>
                </a:tc>
              </a:tr>
              <a:tr h="487009">
                <a:tc>
                  <a:txBody>
                    <a:bodyPr/>
                    <a:lstStyle/>
                    <a:p>
                      <a:r>
                        <a:rPr lang="es-CL" dirty="0" smtClean="0"/>
                        <a:t>1/2008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8,5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8,5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12,9</a:t>
                      </a:r>
                      <a:endParaRPr lang="en-GB" dirty="0"/>
                    </a:p>
                  </a:txBody>
                  <a:tcPr/>
                </a:tc>
              </a:tr>
              <a:tr h="487009">
                <a:tc>
                  <a:txBody>
                    <a:bodyPr/>
                    <a:lstStyle/>
                    <a:p>
                      <a:r>
                        <a:rPr lang="es-CL" dirty="0" smtClean="0"/>
                        <a:t>1/2009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9,5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9,2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13,9</a:t>
                      </a:r>
                      <a:endParaRPr lang="en-GB" dirty="0"/>
                    </a:p>
                  </a:txBody>
                  <a:tcPr/>
                </a:tc>
              </a:tr>
              <a:tr h="487009">
                <a:tc>
                  <a:txBody>
                    <a:bodyPr/>
                    <a:lstStyle/>
                    <a:p>
                      <a:r>
                        <a:rPr lang="es-CL" dirty="0" smtClean="0"/>
                        <a:t>1/2010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6,0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5,9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11,9</a:t>
                      </a:r>
                      <a:endParaRPr lang="en-GB" dirty="0"/>
                    </a:p>
                  </a:txBody>
                  <a:tcPr/>
                </a:tc>
              </a:tr>
              <a:tr h="487009">
                <a:tc>
                  <a:txBody>
                    <a:bodyPr/>
                    <a:lstStyle/>
                    <a:p>
                      <a:r>
                        <a:rPr lang="es-CL" dirty="0" smtClean="0"/>
                        <a:t>1/2011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8,0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6,9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10,6</a:t>
                      </a:r>
                      <a:endParaRPr lang="en-GB" dirty="0"/>
                    </a:p>
                  </a:txBody>
                  <a:tcPr/>
                </a:tc>
              </a:tr>
              <a:tr h="487009">
                <a:tc>
                  <a:txBody>
                    <a:bodyPr/>
                    <a:lstStyle/>
                    <a:p>
                      <a:r>
                        <a:rPr lang="es-CL" dirty="0" smtClean="0"/>
                        <a:t>Variación acumulada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67,3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54,8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102,5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153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4000" dirty="0" smtClean="0">
                <a:solidFill>
                  <a:srgbClr val="0000CC"/>
                </a:solidFill>
              </a:rPr>
              <a:t>Aumento del SMN y sus efectos</a:t>
            </a:r>
            <a:endParaRPr lang="en-GB" sz="4000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>
                <a:solidFill>
                  <a:srgbClr val="0000CC"/>
                </a:solidFill>
              </a:rPr>
              <a:t>¿El aumento del salario mínimo fue un obstáculo para el desarrollo económico? </a:t>
            </a:r>
          </a:p>
          <a:p>
            <a:r>
              <a:rPr lang="es-ES" sz="2800" dirty="0" smtClean="0">
                <a:solidFill>
                  <a:srgbClr val="0000CC"/>
                </a:solidFill>
              </a:rPr>
              <a:t>¿Afectó en alguna medida a la creación de empleo, en particular el empleo formal?</a:t>
            </a:r>
          </a:p>
          <a:p>
            <a:r>
              <a:rPr lang="es-ES" sz="2800" dirty="0">
                <a:solidFill>
                  <a:srgbClr val="0000CC"/>
                </a:solidFill>
              </a:rPr>
              <a:t>¿En qué medida se trasladaron los fuertes aumentos del SMN a los salarios en general?</a:t>
            </a:r>
          </a:p>
          <a:p>
            <a:endParaRPr lang="en-GB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554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4000" dirty="0" smtClean="0">
                <a:solidFill>
                  <a:srgbClr val="0000CC"/>
                </a:solidFill>
              </a:rPr>
              <a:t>Desempeño de la economía</a:t>
            </a:r>
            <a:endParaRPr lang="en-GB" sz="4000" dirty="0">
              <a:solidFill>
                <a:srgbClr val="0000CC"/>
              </a:solidFill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643989"/>
              </p:ext>
            </p:extLst>
          </p:nvPr>
        </p:nvGraphicFramePr>
        <p:xfrm>
          <a:off x="179512" y="2420888"/>
          <a:ext cx="4464496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6587937"/>
              </p:ext>
            </p:extLst>
          </p:nvPr>
        </p:nvGraphicFramePr>
        <p:xfrm>
          <a:off x="4860032" y="2420888"/>
          <a:ext cx="413995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24128" y="198884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En promedio 5.4 % al año</a:t>
            </a:r>
            <a:endParaRPr lang="en-GB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1988840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En promedio 5.1 % al año</a:t>
            </a:r>
            <a:endParaRPr lang="en-GB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2718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4000" dirty="0" smtClean="0">
                <a:solidFill>
                  <a:srgbClr val="0000CC"/>
                </a:solidFill>
              </a:rPr>
              <a:t>Tasa de desempleo y de ocupación</a:t>
            </a:r>
            <a:endParaRPr lang="en-GB" sz="4000" dirty="0">
              <a:solidFill>
                <a:srgbClr val="0000CC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6072132"/>
              </p:ext>
            </p:extLst>
          </p:nvPr>
        </p:nvGraphicFramePr>
        <p:xfrm>
          <a:off x="323528" y="2564904"/>
          <a:ext cx="4320480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0304246"/>
              </p:ext>
            </p:extLst>
          </p:nvPr>
        </p:nvGraphicFramePr>
        <p:xfrm>
          <a:off x="4644008" y="2564904"/>
          <a:ext cx="4355976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26631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4000" dirty="0" smtClean="0">
                <a:solidFill>
                  <a:srgbClr val="0000CC"/>
                </a:solidFill>
              </a:rPr>
              <a:t>Asalariados privados cotizantes a la seguridad social</a:t>
            </a:r>
            <a:endParaRPr lang="en-GB" sz="4000" dirty="0">
              <a:solidFill>
                <a:srgbClr val="0000CC"/>
              </a:solidFill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6075310"/>
              </p:ext>
            </p:extLst>
          </p:nvPr>
        </p:nvGraphicFramePr>
        <p:xfrm>
          <a:off x="685800" y="2057400"/>
          <a:ext cx="741459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67544" y="4725144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0000CC"/>
                </a:solidFill>
              </a:rPr>
              <a:t>En 2004 74 % de los ocupados cotizaba a la seguridad social, mientras que en 2014 un 90 % de los ocupados totales lo hacía;</a:t>
            </a:r>
            <a:endParaRPr lang="en-GB" sz="2400" dirty="0">
              <a:solidFill>
                <a:srgbClr val="0000CC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0000CC"/>
                </a:solidFill>
              </a:rPr>
              <a:t>Asalariados privados formales (cotizantes) aumentaron un 74 % en 10 años (5.6 % al año);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0000CC"/>
                </a:solidFill>
              </a:rPr>
              <a:t>Pasaron de representar 60 % del empleo total a un 76 %.</a:t>
            </a:r>
          </a:p>
        </p:txBody>
      </p:sp>
    </p:spTree>
    <p:extLst>
      <p:ext uri="{BB962C8B-B14F-4D97-AF65-F5344CB8AC3E}">
        <p14:creationId xmlns:p14="http://schemas.microsoft.com/office/powerpoint/2010/main" val="17116424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4000" dirty="0" smtClean="0">
                <a:solidFill>
                  <a:srgbClr val="0000CC"/>
                </a:solidFill>
              </a:rPr>
              <a:t>Evolución del SMN y del índice general de salarios</a:t>
            </a:r>
            <a:endParaRPr lang="en-GB" sz="4000" dirty="0">
              <a:solidFill>
                <a:srgbClr val="0000CC"/>
              </a:solidFill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6425832"/>
              </p:ext>
            </p:extLst>
          </p:nvPr>
        </p:nvGraphicFramePr>
        <p:xfrm>
          <a:off x="1115616" y="2204864"/>
          <a:ext cx="712879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8030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4000" dirty="0" smtClean="0">
                <a:solidFill>
                  <a:srgbClr val="0000CC"/>
                </a:solidFill>
              </a:rPr>
              <a:t>SMN y negociación colectiva</a:t>
            </a:r>
            <a:endParaRPr lang="en-GB" sz="4000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918648" cy="4114800"/>
          </a:xfrm>
        </p:spPr>
        <p:txBody>
          <a:bodyPr/>
          <a:lstStyle/>
          <a:p>
            <a:r>
              <a:rPr lang="es-ES" sz="2800" dirty="0" smtClean="0">
                <a:solidFill>
                  <a:srgbClr val="0000CC"/>
                </a:solidFill>
              </a:rPr>
              <a:t>SMN partía de niveles muy bajos respecto a salarios de mercado, primeros aumentos luego de creación de BPC tuvieron poca incidencia efectiva;</a:t>
            </a:r>
          </a:p>
          <a:p>
            <a:r>
              <a:rPr lang="es-ES" sz="2800" dirty="0" smtClean="0">
                <a:solidFill>
                  <a:srgbClr val="0000CC"/>
                </a:solidFill>
              </a:rPr>
              <a:t>En el 2005 se reinstalaron los Consejos de Salarios, ámbito tripartito que fija </a:t>
            </a:r>
            <a:r>
              <a:rPr lang="es-ES" sz="2800" dirty="0" err="1" smtClean="0">
                <a:solidFill>
                  <a:srgbClr val="0000CC"/>
                </a:solidFill>
              </a:rPr>
              <a:t>SMs</a:t>
            </a:r>
            <a:r>
              <a:rPr lang="es-ES" sz="2800" dirty="0" smtClean="0">
                <a:solidFill>
                  <a:srgbClr val="0000CC"/>
                </a:solidFill>
              </a:rPr>
              <a:t> por categoría por sub-sector </a:t>
            </a:r>
            <a:r>
              <a:rPr lang="es-ES" sz="2800" dirty="0">
                <a:solidFill>
                  <a:srgbClr val="0000CC"/>
                </a:solidFill>
              </a:rPr>
              <a:t>d</a:t>
            </a:r>
            <a:r>
              <a:rPr lang="es-ES" sz="2800" dirty="0" smtClean="0">
                <a:solidFill>
                  <a:srgbClr val="0000CC"/>
                </a:solidFill>
              </a:rPr>
              <a:t>e actividad en forma coordinada;</a:t>
            </a:r>
          </a:p>
          <a:p>
            <a:r>
              <a:rPr lang="es-ES" sz="2800" dirty="0" smtClean="0">
                <a:solidFill>
                  <a:srgbClr val="0000CC"/>
                </a:solidFill>
              </a:rPr>
              <a:t>Los Consejos marcaron el ritmo de los aumentos salariales en el sector privado, mientras que el SMN sirvió de impulso sólo para los salarios más sumergidos.</a:t>
            </a:r>
          </a:p>
          <a:p>
            <a:endParaRPr lang="en-GB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0154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1143000"/>
          </a:xfrm>
        </p:spPr>
        <p:txBody>
          <a:bodyPr/>
          <a:lstStyle/>
          <a:p>
            <a:pPr algn="l"/>
            <a:r>
              <a:rPr lang="es-CL" sz="4000" dirty="0" smtClean="0">
                <a:solidFill>
                  <a:srgbClr val="0000CC"/>
                </a:solidFill>
              </a:rPr>
              <a:t>A modo de conclusión</a:t>
            </a:r>
            <a:endParaRPr lang="en-GB" sz="4000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114800"/>
          </a:xfrm>
        </p:spPr>
        <p:txBody>
          <a:bodyPr/>
          <a:lstStyle/>
          <a:p>
            <a:r>
              <a:rPr lang="es-ES" sz="2800" dirty="0" smtClean="0">
                <a:solidFill>
                  <a:srgbClr val="0000CC"/>
                </a:solidFill>
              </a:rPr>
              <a:t>La utilización del SMN como indexador tuvo el efecto perverso de transformar una herramienta de protección al trabajador en un instrumento de ajuste fiscal;</a:t>
            </a:r>
          </a:p>
          <a:p>
            <a:r>
              <a:rPr lang="es-ES" sz="2800" dirty="0" smtClean="0">
                <a:solidFill>
                  <a:srgbClr val="0000CC"/>
                </a:solidFill>
              </a:rPr>
              <a:t>La creación de la BPC liberó al SMN de esa responsabilidad y permitió volver a su papel natural;</a:t>
            </a:r>
          </a:p>
          <a:p>
            <a:r>
              <a:rPr lang="es-ES" sz="2800" dirty="0" smtClean="0">
                <a:solidFill>
                  <a:srgbClr val="0000CC"/>
                </a:solidFill>
              </a:rPr>
              <a:t>Los criterios de reajuste de la BPC dejó a las autoridades con suficiente margen de maniobra para cuidar la situación fiscal.</a:t>
            </a:r>
          </a:p>
        </p:txBody>
      </p:sp>
    </p:spTree>
    <p:extLst>
      <p:ext uri="{BB962C8B-B14F-4D97-AF65-F5344CB8AC3E}">
        <p14:creationId xmlns:p14="http://schemas.microsoft.com/office/powerpoint/2010/main" val="2573549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4000" dirty="0" smtClean="0">
                <a:solidFill>
                  <a:srgbClr val="0000CC"/>
                </a:solidFill>
              </a:rPr>
              <a:t>Características del SMN en Uruguay</a:t>
            </a:r>
            <a:endParaRPr lang="en-GB" sz="4000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>
                <a:solidFill>
                  <a:srgbClr val="0000CC"/>
                </a:solidFill>
              </a:rPr>
              <a:t>Se creó en noviembre de 1969;</a:t>
            </a:r>
          </a:p>
          <a:p>
            <a:r>
              <a:rPr lang="es-ES" sz="2800" dirty="0" smtClean="0">
                <a:solidFill>
                  <a:srgbClr val="0000CC"/>
                </a:solidFill>
              </a:rPr>
              <a:t>Su objetivo era garantizar un ingreso mínimo, especialmente para ocupaciones de menor nivel de calificaciones;</a:t>
            </a:r>
          </a:p>
          <a:p>
            <a:r>
              <a:rPr lang="es-ES" sz="2800" dirty="0" smtClean="0">
                <a:solidFill>
                  <a:srgbClr val="0000CC"/>
                </a:solidFill>
              </a:rPr>
              <a:t>Cobertura nacional para todos los asalariados privados mayores de 18 años excepto los rurales (con uno específico a partir de 1978) y el servicio doméstico (a partir de 1991).</a:t>
            </a:r>
            <a:endParaRPr lang="en-GB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360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4000" dirty="0" smtClean="0">
                <a:solidFill>
                  <a:srgbClr val="0000CC"/>
                </a:solidFill>
              </a:rPr>
              <a:t>Punto de referencia para múltiples aplicaciones hasta 2004</a:t>
            </a:r>
            <a:endParaRPr lang="en-GB" sz="4000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>
                <a:solidFill>
                  <a:srgbClr val="0000CC"/>
                </a:solidFill>
              </a:rPr>
              <a:t>Con el correr de los años, en SMN se tomó como referencia para beneficios, prestaciones, recaudación de impuestos y también para acuerdos entre privados;</a:t>
            </a:r>
          </a:p>
          <a:p>
            <a:r>
              <a:rPr lang="es-CL" sz="2800" dirty="0">
                <a:solidFill>
                  <a:srgbClr val="0000CC"/>
                </a:solidFill>
              </a:rPr>
              <a:t>En su origen, dicha relación fue introducida para extender la protección del SM a otros (por ejemplo, pensionados, desocupados</a:t>
            </a:r>
            <a:r>
              <a:rPr lang="es-CL" sz="2800" dirty="0" smtClean="0">
                <a:solidFill>
                  <a:srgbClr val="0000CC"/>
                </a:solidFill>
              </a:rPr>
              <a:t>);</a:t>
            </a:r>
          </a:p>
          <a:p>
            <a:r>
              <a:rPr lang="es-CL" sz="2800" dirty="0" smtClean="0">
                <a:solidFill>
                  <a:srgbClr val="0000CC"/>
                </a:solidFill>
              </a:rPr>
              <a:t>Del lado de los impuestos, para que los umbrales tuvieran relación con los ingresos del trabajo y se ajustaran en forma periódica.</a:t>
            </a:r>
            <a:endParaRPr lang="es-ES" sz="2800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039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4000" dirty="0" smtClean="0">
                <a:solidFill>
                  <a:srgbClr val="0000CC"/>
                </a:solidFill>
              </a:rPr>
              <a:t>Uso del SM como instrumento de ajuste</a:t>
            </a:r>
            <a:endParaRPr lang="en-GB" sz="4000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114800"/>
          </a:xfrm>
        </p:spPr>
        <p:txBody>
          <a:bodyPr/>
          <a:lstStyle/>
          <a:p>
            <a:r>
              <a:rPr lang="es-ES" sz="2800" dirty="0" smtClean="0">
                <a:solidFill>
                  <a:srgbClr val="0000CC"/>
                </a:solidFill>
              </a:rPr>
              <a:t>Sin embargo, en </a:t>
            </a:r>
            <a:r>
              <a:rPr lang="es-ES" sz="2800" dirty="0">
                <a:solidFill>
                  <a:srgbClr val="0000CC"/>
                </a:solidFill>
              </a:rPr>
              <a:t>contexto de estrechez fiscal, un menor salario mínimo resultaba en menores erogaciones reales y en mayores ingresos;</a:t>
            </a:r>
          </a:p>
          <a:p>
            <a:r>
              <a:rPr lang="es-ES" sz="2800" dirty="0">
                <a:solidFill>
                  <a:srgbClr val="0000CC"/>
                </a:solidFill>
              </a:rPr>
              <a:t>En consecuencia se utilizó más como instrumento de ajuste fiscal que como regulador del mercado de </a:t>
            </a:r>
            <a:r>
              <a:rPr lang="es-ES" sz="2800" dirty="0" smtClean="0">
                <a:solidFill>
                  <a:srgbClr val="0000CC"/>
                </a:solidFill>
              </a:rPr>
              <a:t>trabajo;</a:t>
            </a:r>
          </a:p>
          <a:p>
            <a:r>
              <a:rPr lang="es-ES" sz="2800" dirty="0" smtClean="0">
                <a:solidFill>
                  <a:srgbClr val="0000CC"/>
                </a:solidFill>
              </a:rPr>
              <a:t>A pesar de reajustarlo periódicamente, los incrementos estaban por debajo de la inflación;</a:t>
            </a:r>
          </a:p>
          <a:p>
            <a:r>
              <a:rPr lang="es-ES" sz="2800" dirty="0">
                <a:solidFill>
                  <a:srgbClr val="0000CC"/>
                </a:solidFill>
              </a:rPr>
              <a:t>D</a:t>
            </a:r>
            <a:r>
              <a:rPr lang="es-ES" sz="2800" dirty="0" smtClean="0">
                <a:solidFill>
                  <a:srgbClr val="0000CC"/>
                </a:solidFill>
              </a:rPr>
              <a:t>e tal forma se acabó desprotegiendo tanto a los asalariados, como a los pasivos (privados pasaron a usar otros indexadores, preferentemente IPC).</a:t>
            </a:r>
            <a:endParaRPr lang="en-GB" sz="2800" dirty="0">
              <a:solidFill>
                <a:srgbClr val="0000CC"/>
              </a:solidFill>
            </a:endParaRPr>
          </a:p>
          <a:p>
            <a:endParaRPr lang="en-GB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156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4000" dirty="0" smtClean="0">
                <a:solidFill>
                  <a:srgbClr val="0000CC"/>
                </a:solidFill>
              </a:rPr>
              <a:t>Evolución del SMN real</a:t>
            </a:r>
            <a:br>
              <a:rPr lang="es-ES" sz="4000" dirty="0" smtClean="0">
                <a:solidFill>
                  <a:srgbClr val="0000CC"/>
                </a:solidFill>
              </a:rPr>
            </a:br>
            <a:r>
              <a:rPr lang="es-ES" sz="2800" dirty="0" smtClean="0">
                <a:solidFill>
                  <a:srgbClr val="0000CC"/>
                </a:solidFill>
              </a:rPr>
              <a:t>Índice marzo 1997 = 100</a:t>
            </a:r>
            <a:endParaRPr lang="en-GB" sz="2800" dirty="0">
              <a:solidFill>
                <a:srgbClr val="0000CC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335332"/>
              </p:ext>
            </p:extLst>
          </p:nvPr>
        </p:nvGraphicFramePr>
        <p:xfrm>
          <a:off x="755576" y="2060848"/>
          <a:ext cx="7344816" cy="3954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Gráfico" r:id="rId4" imgW="5895975" imgH="4381500" progId="Excel.Chart.8">
                  <p:embed/>
                </p:oleObj>
              </mc:Choice>
              <mc:Fallback>
                <p:oleObj name="Gráfico" r:id="rId4" imgW="5895975" imgH="4381500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060848"/>
                        <a:ext cx="7344816" cy="3954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932040" y="2996952"/>
            <a:ext cx="3168352" cy="64633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0000CC"/>
                </a:solidFill>
              </a:rPr>
              <a:t>Entre 1971 y 2004 perdió 80 % de su valor real</a:t>
            </a:r>
            <a:endParaRPr lang="en-GB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210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L" sz="4000" dirty="0" smtClean="0">
                <a:solidFill>
                  <a:srgbClr val="0000CC"/>
                </a:solidFill>
              </a:rPr>
              <a:t>Creación de la Base </a:t>
            </a:r>
            <a:r>
              <a:rPr lang="es-CL" sz="4000" dirty="0">
                <a:solidFill>
                  <a:srgbClr val="0000CC"/>
                </a:solidFill>
              </a:rPr>
              <a:t>de </a:t>
            </a:r>
            <a:r>
              <a:rPr lang="es-CL" sz="4000" dirty="0" smtClean="0">
                <a:solidFill>
                  <a:srgbClr val="0000CC"/>
                </a:solidFill>
              </a:rPr>
              <a:t>Prestaciones </a:t>
            </a:r>
            <a:r>
              <a:rPr lang="es-CL" sz="4000" dirty="0">
                <a:solidFill>
                  <a:srgbClr val="0000CC"/>
                </a:solidFill>
              </a:rPr>
              <a:t>y </a:t>
            </a:r>
            <a:r>
              <a:rPr lang="es-CL" sz="4000" dirty="0" smtClean="0">
                <a:solidFill>
                  <a:srgbClr val="0000CC"/>
                </a:solidFill>
              </a:rPr>
              <a:t>Contribuciones </a:t>
            </a:r>
            <a:r>
              <a:rPr lang="es-CL" sz="4000" dirty="0">
                <a:solidFill>
                  <a:srgbClr val="0000CC"/>
                </a:solidFill>
              </a:rPr>
              <a:t>(BPC)</a:t>
            </a:r>
            <a:endParaRPr lang="en-GB" sz="4000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916832"/>
            <a:ext cx="8208912" cy="4114800"/>
          </a:xfrm>
        </p:spPr>
        <p:txBody>
          <a:bodyPr/>
          <a:lstStyle/>
          <a:p>
            <a:r>
              <a:rPr lang="es-ES" sz="2800" dirty="0" smtClean="0">
                <a:solidFill>
                  <a:srgbClr val="0000CC"/>
                </a:solidFill>
              </a:rPr>
              <a:t>Rol indexador impedía aumentar el SMN sin efectos negativos principalmente sobre el gasto público;</a:t>
            </a:r>
          </a:p>
          <a:p>
            <a:r>
              <a:rPr lang="es-ES" sz="2800" dirty="0" smtClean="0">
                <a:solidFill>
                  <a:srgbClr val="0000CC"/>
                </a:solidFill>
              </a:rPr>
              <a:t>Hacia 2003 todos los actores coincidían en que era necesario eliminar uso del SMN como indexador;</a:t>
            </a:r>
          </a:p>
          <a:p>
            <a:r>
              <a:rPr lang="es-ES" sz="2800" dirty="0">
                <a:solidFill>
                  <a:srgbClr val="0000CC"/>
                </a:solidFill>
              </a:rPr>
              <a:t>L</a:t>
            </a:r>
            <a:r>
              <a:rPr lang="es-ES" sz="2800" dirty="0" smtClean="0">
                <a:solidFill>
                  <a:srgbClr val="0000CC"/>
                </a:solidFill>
              </a:rPr>
              <a:t>ey </a:t>
            </a:r>
            <a:r>
              <a:rPr lang="es-ES" sz="2800" dirty="0">
                <a:solidFill>
                  <a:srgbClr val="0000CC"/>
                </a:solidFill>
              </a:rPr>
              <a:t>17.856 </a:t>
            </a:r>
            <a:r>
              <a:rPr lang="es-ES" sz="2800" dirty="0" smtClean="0">
                <a:solidFill>
                  <a:srgbClr val="0000CC"/>
                </a:solidFill>
              </a:rPr>
              <a:t>(2004) creó un nuevo índice (BPC), especifica su uso, fija como nivel de partida el del SMN vigente y establece criterios para su reajuste;</a:t>
            </a:r>
          </a:p>
          <a:p>
            <a:r>
              <a:rPr lang="es-ES" sz="2800" dirty="0" smtClean="0">
                <a:solidFill>
                  <a:srgbClr val="0000CC"/>
                </a:solidFill>
              </a:rPr>
              <a:t>Sustituyó todas las referencias al SMN como base de aportes a la seguridad social, beneficios o como unidad de cuenta o indexación.</a:t>
            </a:r>
          </a:p>
          <a:p>
            <a:endParaRPr lang="en-GB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421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920880" cy="1143000"/>
          </a:xfrm>
        </p:spPr>
        <p:txBody>
          <a:bodyPr/>
          <a:lstStyle/>
          <a:p>
            <a:pPr algn="l"/>
            <a:r>
              <a:rPr lang="es-CL" sz="4000" dirty="0" smtClean="0">
                <a:solidFill>
                  <a:srgbClr val="0000CC"/>
                </a:solidFill>
              </a:rPr>
              <a:t>¿Cómo se reajusta la BPC</a:t>
            </a:r>
            <a:r>
              <a:rPr lang="es-CL" sz="4000" dirty="0">
                <a:solidFill>
                  <a:srgbClr val="0000CC"/>
                </a:solidFill>
              </a:rPr>
              <a:t>?</a:t>
            </a:r>
            <a:endParaRPr lang="en-GB" sz="4000" dirty="0">
              <a:solidFill>
                <a:srgbClr val="0000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8062664" cy="4114800"/>
          </a:xfrm>
        </p:spPr>
        <p:txBody>
          <a:bodyPr/>
          <a:lstStyle/>
          <a:p>
            <a:pPr marL="0" indent="0">
              <a:buNone/>
            </a:pPr>
            <a:r>
              <a:rPr lang="es-CL" sz="2800" dirty="0" smtClean="0">
                <a:solidFill>
                  <a:srgbClr val="0000CC"/>
                </a:solidFill>
              </a:rPr>
              <a:t>La BPC se reajusta en función de la situación financiera del estado, a opción del Poder Ejecutivo, en:</a:t>
            </a:r>
          </a:p>
          <a:p>
            <a:pPr marL="0" indent="0">
              <a:buNone/>
            </a:pPr>
            <a:r>
              <a:rPr lang="es-CL" sz="2800" dirty="0" smtClean="0">
                <a:solidFill>
                  <a:srgbClr val="0000CC"/>
                </a:solidFill>
              </a:rPr>
              <a:t>a) un porcentaje equivalente a variación del IPC, o</a:t>
            </a:r>
          </a:p>
          <a:p>
            <a:pPr marL="0" indent="0">
              <a:buNone/>
            </a:pPr>
            <a:r>
              <a:rPr lang="es-CL" sz="2800" dirty="0">
                <a:solidFill>
                  <a:srgbClr val="0000CC"/>
                </a:solidFill>
              </a:rPr>
              <a:t>b</a:t>
            </a:r>
            <a:r>
              <a:rPr lang="es-CL" sz="2800" dirty="0" smtClean="0">
                <a:solidFill>
                  <a:srgbClr val="0000CC"/>
                </a:solidFill>
              </a:rPr>
              <a:t>) la variación del </a:t>
            </a:r>
            <a:r>
              <a:rPr lang="es-CL" sz="2800" dirty="0">
                <a:solidFill>
                  <a:srgbClr val="0000CC"/>
                </a:solidFill>
              </a:rPr>
              <a:t>í</a:t>
            </a:r>
            <a:r>
              <a:rPr lang="es-CL" sz="2800" dirty="0" smtClean="0">
                <a:solidFill>
                  <a:srgbClr val="0000CC"/>
                </a:solidFill>
              </a:rPr>
              <a:t>ndice medio de salarios,</a:t>
            </a:r>
          </a:p>
          <a:p>
            <a:pPr marL="0" indent="0">
              <a:buNone/>
            </a:pPr>
            <a:r>
              <a:rPr lang="es-CL" sz="2800" dirty="0" smtClean="0">
                <a:solidFill>
                  <a:srgbClr val="0000CC"/>
                </a:solidFill>
              </a:rPr>
              <a:t>c) el PE podrá modificar en exceso o defecto en 20 % el índice elegido, </a:t>
            </a:r>
          </a:p>
          <a:p>
            <a:pPr marL="0" indent="0">
              <a:buNone/>
            </a:pPr>
            <a:r>
              <a:rPr lang="es-CL" sz="2800" dirty="0" smtClean="0">
                <a:solidFill>
                  <a:srgbClr val="0000CC"/>
                </a:solidFill>
              </a:rPr>
              <a:t>Por lo tanto, si bien establece criterios generales de reajuste, la autoridad queda con un margen de acción adicional para acomodarse al espacio fiscal existente.</a:t>
            </a:r>
            <a:endParaRPr lang="en-GB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189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4000" dirty="0" smtClean="0">
                <a:solidFill>
                  <a:srgbClr val="0000CC"/>
                </a:solidFill>
              </a:rPr>
              <a:t>Evolución del SMN real </a:t>
            </a:r>
            <a:r>
              <a:rPr lang="es-ES" dirty="0" smtClean="0">
                <a:solidFill>
                  <a:srgbClr val="0000CC"/>
                </a:solidFill>
              </a:rPr>
              <a:t/>
            </a:r>
            <a:br>
              <a:rPr lang="es-ES" dirty="0" smtClean="0">
                <a:solidFill>
                  <a:srgbClr val="0000CC"/>
                </a:solidFill>
              </a:rPr>
            </a:br>
            <a:r>
              <a:rPr lang="es-ES" sz="2800" dirty="0" smtClean="0">
                <a:solidFill>
                  <a:srgbClr val="0000CC"/>
                </a:solidFill>
              </a:rPr>
              <a:t>(promedio anual)</a:t>
            </a:r>
            <a:endParaRPr lang="en-GB" sz="2800" dirty="0">
              <a:solidFill>
                <a:srgbClr val="0000CC"/>
              </a:solidFill>
            </a:endParaRPr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2189630"/>
              </p:ext>
            </p:extLst>
          </p:nvPr>
        </p:nvGraphicFramePr>
        <p:xfrm>
          <a:off x="899592" y="2057400"/>
          <a:ext cx="7416824" cy="4035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3076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4000" dirty="0" smtClean="0">
                <a:solidFill>
                  <a:srgbClr val="0000CC"/>
                </a:solidFill>
              </a:rPr>
              <a:t>Evolución del SMN en relación al IPC y a la BPC</a:t>
            </a:r>
            <a:endParaRPr lang="en-GB" sz="4000" dirty="0">
              <a:solidFill>
                <a:srgbClr val="0000CC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3243925"/>
              </p:ext>
            </p:extLst>
          </p:nvPr>
        </p:nvGraphicFramePr>
        <p:xfrm>
          <a:off x="827584" y="2057400"/>
          <a:ext cx="7488832" cy="4035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7029255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2">
  <a:themeElements>
    <a:clrScheme name="Master 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aster 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Master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presentacion_percade</Template>
  <TotalTime>1515</TotalTime>
  <Words>825</Words>
  <Application>Microsoft Office PowerPoint</Application>
  <PresentationFormat>On-screen Show (4:3)</PresentationFormat>
  <Paragraphs>91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Master 2</vt:lpstr>
      <vt:lpstr>Gráfico</vt:lpstr>
      <vt:lpstr>El SMN y Base de Prestaciones y Contribuciones (BPC) como indexadores en Uruguay</vt:lpstr>
      <vt:lpstr>Características del SMN en Uruguay</vt:lpstr>
      <vt:lpstr>Punto de referencia para múltiples aplicaciones hasta 2004</vt:lpstr>
      <vt:lpstr>Uso del SM como instrumento de ajuste</vt:lpstr>
      <vt:lpstr>Evolución del SMN real Índice marzo 1997 = 100</vt:lpstr>
      <vt:lpstr>Creación de la Base de Prestaciones y Contribuciones (BPC)</vt:lpstr>
      <vt:lpstr>¿Cómo se reajusta la BPC?</vt:lpstr>
      <vt:lpstr>Evolución del SMN real  (promedio anual)</vt:lpstr>
      <vt:lpstr>Evolución del SMN en relación al IPC y a la BPC</vt:lpstr>
      <vt:lpstr>Variaciones de la BPC, en porcentaje</vt:lpstr>
      <vt:lpstr>Aumento del SMN y sus efectos</vt:lpstr>
      <vt:lpstr>Desempeño de la economía</vt:lpstr>
      <vt:lpstr>Tasa de desempleo y de ocupación</vt:lpstr>
      <vt:lpstr>Asalariados privados cotizantes a la seguridad social</vt:lpstr>
      <vt:lpstr>Evolución del SMN y del índice general de salarios</vt:lpstr>
      <vt:lpstr>SMN y negociación colectiva</vt:lpstr>
      <vt:lpstr>A modo de conclusión</vt:lpstr>
    </vt:vector>
  </TitlesOfParts>
  <Company>ILO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Salarios mínimos en América Latina</dc:title>
  <dc:creator>ILO</dc:creator>
  <cp:lastModifiedBy>Muñoz Lazo, Jocelyne</cp:lastModifiedBy>
  <cp:revision>68</cp:revision>
  <cp:lastPrinted>2016-03-02T19:21:31Z</cp:lastPrinted>
  <dcterms:created xsi:type="dcterms:W3CDTF">2014-07-17T21:04:00Z</dcterms:created>
  <dcterms:modified xsi:type="dcterms:W3CDTF">2016-03-07T19:50:36Z</dcterms:modified>
</cp:coreProperties>
</file>